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  <p:embeddedFont>
      <p:font typeface="Montserrat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Evolution of Intel Processors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the humble Intel 4004 to today's advanced Core Ultra Series, this presentation traces the transformative journey of processor technology that has powered computing for over five decades.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19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10721"/>
            <a:ext cx="6238161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Evolution of Transistor Count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58309" y="3884652"/>
            <a:ext cx="6418778" cy="607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2.3K</a:t>
            </a:r>
            <a:endParaRPr lang="en-US" sz="4750" dirty="0"/>
          </a:p>
        </p:txBody>
      </p:sp>
      <p:sp>
        <p:nvSpPr>
          <p:cNvPr id="5" name="Text 2"/>
          <p:cNvSpPr/>
          <p:nvPr/>
        </p:nvSpPr>
        <p:spPr>
          <a:xfrm>
            <a:off x="2756059" y="4722495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 4004 (1971)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58309" y="5135761"/>
            <a:ext cx="641877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World's first commercial microprocessor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53312" y="3884652"/>
            <a:ext cx="6418778" cy="607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29K</a:t>
            </a:r>
            <a:endParaRPr lang="en-US" sz="4750" dirty="0"/>
          </a:p>
        </p:txBody>
      </p:sp>
      <p:sp>
        <p:nvSpPr>
          <p:cNvPr id="8" name="Text 5"/>
          <p:cNvSpPr/>
          <p:nvPr/>
        </p:nvSpPr>
        <p:spPr>
          <a:xfrm>
            <a:off x="9451062" y="4722495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 8086 (1978)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453312" y="5135761"/>
            <a:ext cx="641877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 of x86 architecture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8309" y="6074926"/>
            <a:ext cx="6418778" cy="607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3.1M</a:t>
            </a:r>
            <a:endParaRPr lang="en-US" sz="4750" dirty="0"/>
          </a:p>
        </p:txBody>
      </p:sp>
      <p:sp>
        <p:nvSpPr>
          <p:cNvPr id="11" name="Text 8"/>
          <p:cNvSpPr/>
          <p:nvPr/>
        </p:nvSpPr>
        <p:spPr>
          <a:xfrm>
            <a:off x="2756059" y="6912769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Pentium (1993)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58309" y="7326035"/>
            <a:ext cx="641877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superscalar x86 design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453312" y="6074926"/>
            <a:ext cx="6418778" cy="607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20B+</a:t>
            </a:r>
            <a:endParaRPr lang="en-US" sz="4750" dirty="0"/>
          </a:p>
        </p:txBody>
      </p:sp>
      <p:sp>
        <p:nvSpPr>
          <p:cNvPr id="14" name="Text 11"/>
          <p:cNvSpPr/>
          <p:nvPr/>
        </p:nvSpPr>
        <p:spPr>
          <a:xfrm>
            <a:off x="9451062" y="6912769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Ultra (2023)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453312" y="7326035"/>
            <a:ext cx="641877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Latest chiplet-based architecture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8523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Architectural Evolution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Single Core Era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increasing clock speeds for performance gains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9290" y="3170813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Multi-Core Revolution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processing with multiple CPU cores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67308" y="356145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5326618"/>
            <a:ext cx="33788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Heterogeneous Computing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and efficiency cores working together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76664" y="5799475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1844635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Chiplet Design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5812750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Specialized modules for different computing tasks</a:t>
            </a:r>
            <a:endParaRPr lang="en-US" sz="17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646" y="5408831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03672"/>
            <a:ext cx="64772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of Intel 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841302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245632" y="1841302"/>
            <a:ext cx="32261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Continued Miniaturization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2327434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process nodes below 3nm to pack more transistors in smaller spaces.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3237428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570553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3723561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neural processing units for on-device AI acceleration across all computing tasks.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4633555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895594" y="4633555"/>
            <a:ext cx="30619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Architectural Innovation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119687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computing paradigms beyond traditional von Neumann architecture, including quantum elements.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733193" y="6029682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2220516" y="60296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Efficiency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220516" y="6515814"/>
            <a:ext cx="616517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Next-generation designs optimized for performance-per-watt in cloud and edge applications.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594836"/>
            <a:ext cx="5391507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985123" y="1576030"/>
            <a:ext cx="22860" cy="6058614"/>
          </a:xfrm>
          <a:prstGeom prst="roundRect">
            <a:avLst>
              <a:gd name="adj" fmla="val 806616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192709" y="2025372"/>
            <a:ext cx="614601" cy="22860"/>
          </a:xfrm>
          <a:prstGeom prst="roundRect">
            <a:avLst>
              <a:gd name="adj" fmla="val 806616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54678" y="1806416"/>
            <a:ext cx="460891" cy="460891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7" y="1834634"/>
            <a:ext cx="323493" cy="4043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09537" y="1780818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Early Beginnings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009537" y="2240637"/>
            <a:ext cx="6379726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groundbreaking Intel 4004 and foundation of modern computing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92709" y="3755112"/>
            <a:ext cx="614601" cy="22860"/>
          </a:xfrm>
          <a:prstGeom prst="roundRect">
            <a:avLst>
              <a:gd name="adj" fmla="val 806616"/>
            </a:avLst>
          </a:prstGeom>
          <a:solidFill>
            <a:srgbClr val="60646A"/>
          </a:solidFill>
          <a:ln/>
        </p:spPr>
      </p:sp>
      <p:sp>
        <p:nvSpPr>
          <p:cNvPr id="11" name="Shape 7"/>
          <p:cNvSpPr/>
          <p:nvPr/>
        </p:nvSpPr>
        <p:spPr>
          <a:xfrm>
            <a:off x="754678" y="3536156"/>
            <a:ext cx="460891" cy="460891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7" y="3564374"/>
            <a:ext cx="323493" cy="4043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09537" y="3510558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x86 Architecture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2009537" y="3970377"/>
            <a:ext cx="6379726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revolutionary 8086 and the architecture that changed computing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92709" y="5484852"/>
            <a:ext cx="614601" cy="22860"/>
          </a:xfrm>
          <a:prstGeom prst="roundRect">
            <a:avLst>
              <a:gd name="adj" fmla="val 806616"/>
            </a:avLst>
          </a:prstGeom>
          <a:solidFill>
            <a:srgbClr val="60646A"/>
          </a:solidFill>
          <a:ln/>
        </p:spPr>
      </p:sp>
      <p:sp>
        <p:nvSpPr>
          <p:cNvPr id="16" name="Shape 11"/>
          <p:cNvSpPr/>
          <p:nvPr/>
        </p:nvSpPr>
        <p:spPr>
          <a:xfrm>
            <a:off x="754678" y="5265896"/>
            <a:ext cx="460891" cy="460891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17" y="5294114"/>
            <a:ext cx="323493" cy="4043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09537" y="5240298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Pentium Era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2009537" y="5700117"/>
            <a:ext cx="637972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Multicore processing and multimedia revolution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92709" y="6886813"/>
            <a:ext cx="614601" cy="22860"/>
          </a:xfrm>
          <a:prstGeom prst="roundRect">
            <a:avLst>
              <a:gd name="adj" fmla="val 806616"/>
            </a:avLst>
          </a:prstGeom>
          <a:solidFill>
            <a:srgbClr val="60646A"/>
          </a:solidFill>
          <a:ln/>
        </p:spPr>
      </p:sp>
      <p:sp>
        <p:nvSpPr>
          <p:cNvPr id="21" name="Shape 15"/>
          <p:cNvSpPr/>
          <p:nvPr/>
        </p:nvSpPr>
        <p:spPr>
          <a:xfrm>
            <a:off x="754678" y="6667857"/>
            <a:ext cx="460891" cy="460891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17" y="6736437"/>
            <a:ext cx="323493" cy="32349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09537" y="6642259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Architecture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2009537" y="7102078"/>
            <a:ext cx="637972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innovations and the Core Ultra series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97022"/>
            <a:ext cx="92175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First Microprocessor: Intel 4004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Revolutionary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537359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Released in 1971 as the world's first commercial microprocessor, fitting all computing functions on a single chip.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5051227"/>
            <a:ext cx="31003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Specifications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537359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4-bit processor with 2,300 transistors and 740 kHz clock speed using 10-micron fabrication technology.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Historical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537359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Originally designed for a Japanese calculator but became the foundation for all modern processors.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5451"/>
            <a:ext cx="68056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Birth of x86: Intel 8086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51428"/>
            <a:ext cx="3034665" cy="187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9976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16-bit Architecture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483781"/>
            <a:ext cx="30346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Launched in 1978 as Intel's first 16-bit microprocessor.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96" y="2851428"/>
            <a:ext cx="3034784" cy="187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49977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17896" y="5483900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Clock speeds up to 10 MHz, with 29,000 transistors on the chip.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01" y="2851428"/>
            <a:ext cx="3034784" cy="18755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49977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Memory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77601" y="5483900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Capable of addressing up to 1 MB of memory.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307" y="2851428"/>
            <a:ext cx="3034784" cy="1875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49977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Legacy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7307" y="5483900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Established the enduring x86 architecture for decades of computing.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13673"/>
            <a:ext cx="565880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Pentium Revolution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1799392"/>
            <a:ext cx="514469" cy="5144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2519601"/>
            <a:ext cx="233660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Superscalar Design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4709" y="2981563"/>
            <a:ext cx="2336602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Introduced in 1993, enabling multiple instructions per clock cycle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40" y="1799392"/>
            <a:ext cx="514469" cy="5144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0040" y="2519601"/>
            <a:ext cx="233660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MMX Technology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8890040" y="2981563"/>
            <a:ext cx="2336602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multimedia capabilities for audio, video, and graphics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5370" y="1799392"/>
            <a:ext cx="514469" cy="5144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35370" y="2519601"/>
            <a:ext cx="233660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Performance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1535370" y="2981563"/>
            <a:ext cx="2336602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Pentium 4 reached clock speeds up to 3.8 GHz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6270427" y="4905970"/>
            <a:ext cx="462915" cy="535067"/>
          </a:xfrm>
          <a:prstGeom prst="roundRect">
            <a:avLst>
              <a:gd name="adj" fmla="val 11852"/>
            </a:avLst>
          </a:prstGeom>
          <a:solidFill>
            <a:srgbClr val="4D4D51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916329"/>
            <a:ext cx="514469" cy="51446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44709" y="5636538"/>
            <a:ext cx="233660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32-bit Computing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6244709" y="6098500"/>
            <a:ext cx="2336602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Mainstream adoption of 32-bit architecture for personal computers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111" y="733782"/>
            <a:ext cx="7668578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 Core Series: Multi-Core Era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11" y="2436495"/>
            <a:ext cx="1053941" cy="12648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4163" y="2647236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Duo (2006)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94163" y="3120390"/>
            <a:ext cx="62985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dual-core mainstream processors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11" y="3701296"/>
            <a:ext cx="1053941" cy="12648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4163" y="3912037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2 (2006-2011)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94163" y="4385191"/>
            <a:ext cx="62985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multi-core designs with improved efficiency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11" y="4966097"/>
            <a:ext cx="1053941" cy="12648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4163" y="5176838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i-Series (2008+)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94163" y="5649992"/>
            <a:ext cx="62985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i3, i5, i7, i9 lineup with scalable performance tiers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11" y="6230898"/>
            <a:ext cx="1053941" cy="12648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94163" y="6441638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Modern Cores (2020+)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594163" y="6914793"/>
            <a:ext cx="62985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manufacturing processes and specialized cores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1505"/>
            <a:ext cx="6143744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Ultra: Intel's Latest Architecture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58309" y="1356360"/>
            <a:ext cx="1639133" cy="822722"/>
          </a:xfrm>
          <a:prstGeom prst="roundRect">
            <a:avLst>
              <a:gd name="adj" fmla="val 154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34290" dist="16510" dir="1350000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478875" y="1643896"/>
            <a:ext cx="198001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2538174" y="1497092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Chiplet Design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2538174" y="1813084"/>
            <a:ext cx="406681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tile-based architecture for specialized processing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2467808" y="2175272"/>
            <a:ext cx="11333917" cy="7620"/>
          </a:xfrm>
          <a:prstGeom prst="roundRect">
            <a:avLst>
              <a:gd name="adj" fmla="val 1663356"/>
            </a:avLst>
          </a:prstGeom>
          <a:solidFill>
            <a:srgbClr val="60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2249448"/>
            <a:ext cx="3278386" cy="822722"/>
          </a:xfrm>
          <a:prstGeom prst="roundRect">
            <a:avLst>
              <a:gd name="adj" fmla="val 154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34290" dist="16510" dir="13500000">
              <a:srgbClr val="ffffff">
                <a:alpha val="10000"/>
              </a:srgbClr>
            </a:outerShdw>
          </a:effectLst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502" y="2536984"/>
            <a:ext cx="198001" cy="24753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177427" y="2390180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 4 Process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4177427" y="2706172"/>
            <a:ext cx="300216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7nm manufacturing technology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4107061" y="3068360"/>
            <a:ext cx="9694664" cy="7620"/>
          </a:xfrm>
          <a:prstGeom prst="roundRect">
            <a:avLst>
              <a:gd name="adj" fmla="val 1663356"/>
            </a:avLst>
          </a:prstGeom>
          <a:solidFill>
            <a:srgbClr val="60646A"/>
          </a:solidFill>
          <a:ln/>
        </p:spPr>
      </p:sp>
      <p:sp>
        <p:nvSpPr>
          <p:cNvPr id="13" name="Shape 10"/>
          <p:cNvSpPr/>
          <p:nvPr/>
        </p:nvSpPr>
        <p:spPr>
          <a:xfrm>
            <a:off x="758309" y="3142536"/>
            <a:ext cx="4917638" cy="822722"/>
          </a:xfrm>
          <a:prstGeom prst="roundRect">
            <a:avLst>
              <a:gd name="adj" fmla="val 154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34290" dist="16510" dir="13500000">
              <a:srgbClr val="ffffff">
                <a:alpha val="10000"/>
              </a:srgbClr>
            </a:outerShdw>
          </a:effectLst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28" y="3430072"/>
            <a:ext cx="198001" cy="24753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816679" y="3283268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NPU Integration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5816679" y="3599259"/>
            <a:ext cx="354580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Neural Processing Unit for AI workloads</a:t>
            </a:r>
            <a:endParaRPr lang="en-US" sz="1100" dirty="0"/>
          </a:p>
        </p:txBody>
      </p:sp>
      <p:sp>
        <p:nvSpPr>
          <p:cNvPr id="17" name="Shape 13"/>
          <p:cNvSpPr/>
          <p:nvPr/>
        </p:nvSpPr>
        <p:spPr>
          <a:xfrm>
            <a:off x="5746313" y="3961448"/>
            <a:ext cx="8055412" cy="7620"/>
          </a:xfrm>
          <a:prstGeom prst="roundRect">
            <a:avLst>
              <a:gd name="adj" fmla="val 1663356"/>
            </a:avLst>
          </a:prstGeom>
          <a:solidFill>
            <a:srgbClr val="60646A"/>
          </a:solidFill>
          <a:ln/>
        </p:spPr>
      </p:sp>
      <p:sp>
        <p:nvSpPr>
          <p:cNvPr id="18" name="Shape 14"/>
          <p:cNvSpPr/>
          <p:nvPr/>
        </p:nvSpPr>
        <p:spPr>
          <a:xfrm>
            <a:off x="758309" y="4035623"/>
            <a:ext cx="6556891" cy="822722"/>
          </a:xfrm>
          <a:prstGeom prst="roundRect">
            <a:avLst>
              <a:gd name="adj" fmla="val 154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34290" dist="16510" dir="13500000">
              <a:srgbClr val="ffffff">
                <a:alpha val="10000"/>
              </a:srgbClr>
            </a:outerShdw>
          </a:effectLst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54" y="4323159"/>
            <a:ext cx="198001" cy="247531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455932" y="4176355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 Graphics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7455932" y="4492347"/>
            <a:ext cx="410098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integrated graphics with ray tracing capabilities</a:t>
            </a:r>
            <a:endParaRPr lang="en-US" sz="11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016698"/>
            <a:ext cx="4624626" cy="26012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6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Ultra Advantages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284" y="2074664"/>
            <a:ext cx="1622822" cy="12659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95" y="2674620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4681" y="22912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64681" y="2777371"/>
            <a:ext cx="60461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P-cores and E-cores for balanced computing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4902160" y="3352443"/>
            <a:ext cx="8915876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73" y="3394710"/>
            <a:ext cx="3245644" cy="12659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3837265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6092" y="3611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76092" y="4097417"/>
            <a:ext cx="64921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4nm fabrication for superior power management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5713571" y="4672489"/>
            <a:ext cx="810446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62" y="4714756"/>
            <a:ext cx="4868466" cy="12659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5157311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87503" y="49313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Acceleration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687503" y="5417463"/>
            <a:ext cx="51619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NPU with 10 TOPS of AI performance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6524982" y="5992535"/>
            <a:ext cx="729305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51" y="6034802"/>
            <a:ext cx="6491288" cy="1265992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295" y="6477357"/>
            <a:ext cx="304681" cy="38076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8913" y="62513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Graphics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498913" y="6737509"/>
            <a:ext cx="537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Arc graphics with hardware ray tracing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002" y="462796"/>
            <a:ext cx="6166842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Ultra Performance Metrics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002" y="1353026"/>
            <a:ext cx="13452396" cy="702837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72795" y="8381405"/>
            <a:ext cx="168235" cy="168235"/>
          </a:xfrm>
          <a:prstGeom prst="roundRect">
            <a:avLst>
              <a:gd name="adj" fmla="val 10871"/>
            </a:avLst>
          </a:prstGeom>
          <a:solidFill>
            <a:srgbClr val="6261FF"/>
          </a:solidFill>
          <a:ln/>
        </p:spPr>
      </p:sp>
      <p:sp>
        <p:nvSpPr>
          <p:cNvPr id="5" name="Text 2"/>
          <p:cNvSpPr/>
          <p:nvPr/>
        </p:nvSpPr>
        <p:spPr>
          <a:xfrm>
            <a:off x="6401991" y="8381405"/>
            <a:ext cx="837009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Ultra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7391400" y="8381405"/>
            <a:ext cx="168235" cy="168235"/>
          </a:xfrm>
          <a:prstGeom prst="roundRect">
            <a:avLst>
              <a:gd name="adj" fmla="val 10871"/>
            </a:avLst>
          </a:prstGeom>
          <a:solidFill>
            <a:srgbClr val="A4A3FF"/>
          </a:solidFill>
          <a:ln/>
        </p:spPr>
      </p:sp>
      <p:sp>
        <p:nvSpPr>
          <p:cNvPr id="7" name="Text 4"/>
          <p:cNvSpPr/>
          <p:nvPr/>
        </p:nvSpPr>
        <p:spPr>
          <a:xfrm>
            <a:off x="7620595" y="8381405"/>
            <a:ext cx="1108710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Previous Gen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2025-04-20T00:37:11Z</dcterms:created>
  <dcterms:modified xsi:type="dcterms:W3CDTF">2025-04-20T00:37:11Z</dcterms:modified>
</cp:coreProperties>
</file>